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35"/>
  </p:notesMasterIdLst>
  <p:sldIdLst>
    <p:sldId id="409" r:id="rId3"/>
    <p:sldId id="541" r:id="rId4"/>
    <p:sldId id="624" r:id="rId5"/>
    <p:sldId id="625" r:id="rId6"/>
    <p:sldId id="626" r:id="rId7"/>
    <p:sldId id="542" r:id="rId8"/>
    <p:sldId id="679" r:id="rId9"/>
    <p:sldId id="680" r:id="rId10"/>
    <p:sldId id="681" r:id="rId11"/>
    <p:sldId id="682" r:id="rId12"/>
    <p:sldId id="683" r:id="rId13"/>
    <p:sldId id="533" r:id="rId14"/>
    <p:sldId id="627" r:id="rId15"/>
    <p:sldId id="628" r:id="rId16"/>
    <p:sldId id="638" r:id="rId17"/>
    <p:sldId id="654" r:id="rId18"/>
    <p:sldId id="653" r:id="rId19"/>
    <p:sldId id="655" r:id="rId20"/>
    <p:sldId id="656" r:id="rId21"/>
    <p:sldId id="657" r:id="rId22"/>
    <p:sldId id="658" r:id="rId23"/>
    <p:sldId id="667" r:id="rId24"/>
    <p:sldId id="670" r:id="rId25"/>
    <p:sldId id="684" r:id="rId26"/>
    <p:sldId id="532" r:id="rId27"/>
    <p:sldId id="610" r:id="rId28"/>
    <p:sldId id="630" r:id="rId29"/>
    <p:sldId id="629" r:id="rId30"/>
    <p:sldId id="631" r:id="rId31"/>
    <p:sldId id="639" r:id="rId32"/>
    <p:sldId id="640" r:id="rId33"/>
    <p:sldId id="467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8" autoAdjust="0"/>
    <p:restoredTop sz="94660"/>
  </p:normalViewPr>
  <p:slideViewPr>
    <p:cSldViewPr snapToGrid="0">
      <p:cViewPr varScale="1">
        <p:scale>
          <a:sx n="82" d="100"/>
          <a:sy n="82" d="100"/>
        </p:scale>
        <p:origin x="8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A2793-C370-47D5-A27F-07B77ECB4559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2D253-9B58-4D92-9258-5A24CF2743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413510" cy="1115060"/>
            <a:chOff x="0" y="0"/>
            <a:chExt cx="6293" cy="4962"/>
          </a:xfrm>
        </p:grpSpPr>
        <p:sp>
          <p:nvSpPr>
            <p:cNvPr id="11" name="直角三角形 10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0" y="0"/>
            <a:ext cx="3996055" cy="3150870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 flipH="1" flipV="1">
            <a:off x="9141583" y="5013674"/>
            <a:ext cx="3050417" cy="1855756"/>
            <a:chOff x="0" y="0"/>
            <a:chExt cx="7208" cy="4385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28" y="272"/>
              <a:ext cx="3385" cy="4841"/>
            </a:xfrm>
            <a:prstGeom prst="rtTriangle">
              <a:avLst/>
            </a:prstGeom>
            <a:pattFill prst="ltVert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/>
            <p:nvPr userDrawn="1"/>
          </p:nvSpPr>
          <p:spPr>
            <a:xfrm rot="5400000">
              <a:off x="2894" y="-763"/>
              <a:ext cx="3550" cy="5077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/>
        </p:nvSpPr>
        <p:spPr>
          <a:xfrm rot="5400000" flipH="1">
            <a:off x="709930" y="2867660"/>
            <a:ext cx="3292475" cy="4711700"/>
          </a:xfrm>
          <a:prstGeom prst="rtTriangl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0"/>
            <a:ext cx="5837555" cy="4603115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直角三角形 27"/>
          <p:cNvSpPr/>
          <p:nvPr userDrawn="1"/>
        </p:nvSpPr>
        <p:spPr>
          <a:xfrm rot="5400000" flipH="1">
            <a:off x="537845" y="3841750"/>
            <a:ext cx="2490470" cy="3564890"/>
          </a:xfrm>
          <a:prstGeom prst="rtTriangl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0" y="0"/>
            <a:ext cx="3996055" cy="3150870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 flipH="1" flipV="1">
            <a:off x="9141583" y="5013674"/>
            <a:ext cx="3050417" cy="1855756"/>
            <a:chOff x="0" y="0"/>
            <a:chExt cx="7208" cy="4385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28" y="272"/>
              <a:ext cx="3385" cy="4841"/>
            </a:xfrm>
            <a:prstGeom prst="rtTriangle">
              <a:avLst/>
            </a:prstGeom>
            <a:pattFill prst="ltVert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/>
            <p:nvPr userDrawn="1"/>
          </p:nvSpPr>
          <p:spPr>
            <a:xfrm rot="5400000">
              <a:off x="2894" y="-763"/>
              <a:ext cx="3550" cy="5077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/>
        </p:nvSpPr>
        <p:spPr>
          <a:xfrm rot="5400000" flipH="1">
            <a:off x="709930" y="2867660"/>
            <a:ext cx="3292475" cy="4711700"/>
          </a:xfrm>
          <a:prstGeom prst="rtTriangl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0"/>
            <a:ext cx="5837555" cy="4603115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直角三角形 27"/>
          <p:cNvSpPr/>
          <p:nvPr userDrawn="1"/>
        </p:nvSpPr>
        <p:spPr>
          <a:xfrm rot="5400000" flipH="1">
            <a:off x="537845" y="3841750"/>
            <a:ext cx="2490470" cy="3564890"/>
          </a:xfrm>
          <a:prstGeom prst="rtTriangl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5985A-88B9-4D81-BC85-6D6EE48AA7E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9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4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15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image" Target="../media/image16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19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18.png"/><Relationship Id="rId5" Type="http://schemas.openxmlformats.org/officeDocument/2006/relationships/tags" Target="../tags/tag73.xml"/><Relationship Id="rId10" Type="http://schemas.openxmlformats.org/officeDocument/2006/relationships/image" Target="../media/image17.png"/><Relationship Id="rId4" Type="http://schemas.openxmlformats.org/officeDocument/2006/relationships/tags" Target="../tags/tag72.xml"/><Relationship Id="rId9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21.png"/><Relationship Id="rId5" Type="http://schemas.openxmlformats.org/officeDocument/2006/relationships/tags" Target="../tags/tag81.xml"/><Relationship Id="rId10" Type="http://schemas.openxmlformats.org/officeDocument/2006/relationships/image" Target="../media/image15.png"/><Relationship Id="rId4" Type="http://schemas.openxmlformats.org/officeDocument/2006/relationships/tags" Target="../tags/tag80.xml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23.pn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19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22.png"/><Relationship Id="rId5" Type="http://schemas.openxmlformats.org/officeDocument/2006/relationships/tags" Target="../tags/tag88.xml"/><Relationship Id="rId15" Type="http://schemas.openxmlformats.org/officeDocument/2006/relationships/image" Target="../media/image25.png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26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7.xml"/><Relationship Id="rId4" Type="http://schemas.openxmlformats.org/officeDocument/2006/relationships/tags" Target="../tags/tag9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30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29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28.png"/><Relationship Id="rId5" Type="http://schemas.openxmlformats.org/officeDocument/2006/relationships/tags" Target="../tags/tag102.xml"/><Relationship Id="rId10" Type="http://schemas.openxmlformats.org/officeDocument/2006/relationships/image" Target="../media/image27.png"/><Relationship Id="rId4" Type="http://schemas.openxmlformats.org/officeDocument/2006/relationships/tags" Target="../tags/tag101.xml"/><Relationship Id="rId9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33.png"/><Relationship Id="rId5" Type="http://schemas.openxmlformats.org/officeDocument/2006/relationships/tags" Target="../tags/tag110.xml"/><Relationship Id="rId10" Type="http://schemas.openxmlformats.org/officeDocument/2006/relationships/image" Target="../media/image32.png"/><Relationship Id="rId4" Type="http://schemas.openxmlformats.org/officeDocument/2006/relationships/tags" Target="../tags/tag109.xml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image" Target="../media/image34.png"/><Relationship Id="rId5" Type="http://schemas.openxmlformats.org/officeDocument/2006/relationships/tags" Target="../tags/tag118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117.xml"/><Relationship Id="rId9" Type="http://schemas.openxmlformats.org/officeDocument/2006/relationships/tags" Target="../tags/tag12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10" Type="http://schemas.openxmlformats.org/officeDocument/2006/relationships/image" Target="../media/image35.png"/><Relationship Id="rId4" Type="http://schemas.openxmlformats.org/officeDocument/2006/relationships/tags" Target="../tags/tag126.xml"/><Relationship Id="rId9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10" Type="http://schemas.openxmlformats.org/officeDocument/2006/relationships/image" Target="../media/image36.png"/><Relationship Id="rId4" Type="http://schemas.openxmlformats.org/officeDocument/2006/relationships/tags" Target="../tags/tag134.xml"/><Relationship Id="rId9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image" Target="../media/image37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50.xml"/><Relationship Id="rId10" Type="http://schemas.openxmlformats.org/officeDocument/2006/relationships/tags" Target="../tags/tag155.xml"/><Relationship Id="rId4" Type="http://schemas.openxmlformats.org/officeDocument/2006/relationships/tags" Target="../tags/tag149.xml"/><Relationship Id="rId9" Type="http://schemas.openxmlformats.org/officeDocument/2006/relationships/tags" Target="../tags/tag15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10" Type="http://schemas.openxmlformats.org/officeDocument/2006/relationships/image" Target="../media/image38.png"/><Relationship Id="rId4" Type="http://schemas.openxmlformats.org/officeDocument/2006/relationships/tags" Target="../tags/tag159.xml"/><Relationship Id="rId9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4332802" y="4904325"/>
            <a:ext cx="3526395" cy="336550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89779" y="4904325"/>
            <a:ext cx="3812439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张雲赫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刘骜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文彦哲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杨致远</a:t>
            </a:r>
            <a:endParaRPr lang="zh-CN" altLang="en-US" sz="1600" dirty="0">
              <a:solidFill>
                <a:srgbClr val="2C608B"/>
              </a:solidFill>
              <a:latin typeface="思源黑体 CN Normal" panose="020B0500000000000000" charset="-122"/>
              <a:ea typeface="思源黑体 CN Normal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6900" y="2656244"/>
            <a:ext cx="10758196" cy="10464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endParaRPr lang="zh-CN" altLang="en-US" sz="14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dirty="0">
                <a:solidFill>
                  <a:srgbClr val="2C608B"/>
                </a:solidFill>
                <a:ea typeface="思源黑体 CN Normal" panose="020B0500000000000000" charset="-122"/>
              </a:rPr>
              <a:t>面向领域知识调研的搜索和分析平台</a:t>
            </a:r>
            <a:endParaRPr lang="en-US" altLang="zh-CN" sz="4800" dirty="0">
              <a:solidFill>
                <a:srgbClr val="2C608B"/>
              </a:solidFill>
              <a:ea typeface="思源黑体 CN Normal" panose="020B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收藏作者主页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点击搜索后，将后端发送</a:t>
            </a:r>
            <a:r>
              <a:rPr lang="en-US" altLang="zh-CN" dirty="0"/>
              <a:t>get</a:t>
            </a:r>
            <a:r>
              <a:rPr lang="zh-CN" altLang="en-US" dirty="0"/>
              <a:t>请求，参数为</a:t>
            </a:r>
            <a:r>
              <a:rPr lang="en-US" altLang="zh-CN" dirty="0"/>
              <a:t>userid</a:t>
            </a:r>
            <a:r>
              <a:rPr lang="zh-CN" altLang="en-US" dirty="0"/>
              <a:t>和</a:t>
            </a:r>
            <a:r>
              <a:rPr lang="en-US" altLang="zh-CN" dirty="0"/>
              <a:t>authorid</a:t>
            </a:r>
            <a:r>
              <a:rPr lang="zh-CN" altLang="en-US" dirty="0"/>
              <a:t>，</a:t>
            </a:r>
            <a:r>
              <a:rPr lang="zh-CN" altLang="en-US" dirty="0">
                <a:sym typeface="+mn-ea"/>
              </a:rPr>
              <a:t>将</a:t>
            </a:r>
            <a:r>
              <a:rPr lang="en-US" altLang="zh-CN" dirty="0">
                <a:sym typeface="+mn-ea"/>
              </a:rPr>
              <a:t>authorid</a:t>
            </a:r>
            <a:r>
              <a:rPr lang="zh-CN" altLang="en-US" dirty="0">
                <a:sym typeface="+mn-ea"/>
              </a:rPr>
              <a:t>加入进该用户的收藏集合中。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65730" y="2257425"/>
            <a:ext cx="5542280" cy="28905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收藏文献主页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点击搜索后，将后端发送</a:t>
            </a:r>
            <a:r>
              <a:rPr lang="en-US" altLang="zh-CN" dirty="0"/>
              <a:t>get</a:t>
            </a:r>
            <a:r>
              <a:rPr lang="zh-CN" altLang="en-US" dirty="0"/>
              <a:t>请求，参数为</a:t>
            </a:r>
            <a:r>
              <a:rPr lang="en-US" altLang="zh-CN" dirty="0"/>
              <a:t>userid</a:t>
            </a:r>
            <a:r>
              <a:rPr lang="zh-CN" altLang="en-US" dirty="0"/>
              <a:t>和</a:t>
            </a:r>
            <a:r>
              <a:rPr lang="en-US" altLang="zh-CN" dirty="0"/>
              <a:t>paperid</a:t>
            </a:r>
            <a:r>
              <a:rPr lang="zh-CN" altLang="en-US" dirty="0"/>
              <a:t>，将</a:t>
            </a:r>
            <a:r>
              <a:rPr lang="en-US" altLang="zh-CN" dirty="0"/>
              <a:t>paperid</a:t>
            </a:r>
            <a:r>
              <a:rPr lang="zh-CN" altLang="en-US" dirty="0"/>
              <a:t>加入该用户的收藏集合中。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51710" y="1997075"/>
            <a:ext cx="7369810" cy="40589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Loading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开发</a:t>
            </a:r>
            <a:r>
              <a:rPr lang="en-US" altLang="zh-CN" dirty="0"/>
              <a:t>Loading</a:t>
            </a:r>
            <a:r>
              <a:rPr lang="zh-CN" altLang="en-US" dirty="0"/>
              <a:t>组件，在前端发出请求后显示加载动画，收到</a:t>
            </a:r>
            <a:r>
              <a:rPr lang="en-US" altLang="zh-CN" dirty="0"/>
              <a:t>response</a:t>
            </a:r>
            <a:r>
              <a:rPr lang="zh-CN" altLang="en-US" dirty="0"/>
              <a:t>后或出现错误后结束加载动画的显示。</a:t>
            </a:r>
            <a:endParaRPr lang="en-US" altLang="zh-CN" dirty="0"/>
          </a:p>
          <a:p>
            <a:r>
              <a:rPr lang="zh-CN" altLang="en-US" dirty="0"/>
              <a:t>为搜索页面添加加载动画。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4577" y="2484711"/>
            <a:ext cx="7522845" cy="42316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作者信息可视化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向后端发出请求，接收后端返回的</a:t>
            </a:r>
            <a:r>
              <a:rPr lang="en-US" altLang="zh-CN" dirty="0"/>
              <a:t>response</a:t>
            </a:r>
            <a:r>
              <a:rPr lang="zh-CN" altLang="en-US" dirty="0"/>
              <a:t>，绘制作者发表论文趋势折线图。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" y="2189298"/>
            <a:ext cx="9790922" cy="392784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文献可视化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向后端发出请求，接收后端返回的</a:t>
            </a:r>
            <a:r>
              <a:rPr lang="en-US" altLang="zh-CN" dirty="0"/>
              <a:t>response</a:t>
            </a:r>
            <a:r>
              <a:rPr lang="zh-CN" altLang="en-US" dirty="0"/>
              <a:t>，绘制本篇文章作者发表论文趋势折线图。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111" y="2197058"/>
            <a:ext cx="10051778" cy="40623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搜索结果可视化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向后端发出请求，接收后端返回的</a:t>
            </a:r>
            <a:r>
              <a:rPr lang="en-US" altLang="zh-CN" dirty="0"/>
              <a:t>response</a:t>
            </a:r>
            <a:r>
              <a:rPr lang="zh-CN" altLang="en-US" dirty="0"/>
              <a:t>，统计并可视化搜索出来的各项结果。</a:t>
            </a:r>
          </a:p>
        </p:txBody>
      </p:sp>
      <p:pic>
        <p:nvPicPr>
          <p:cNvPr id="2" name="图片 1" descr="ba2f96a1ca587d87d478250dd539ec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" y="2259330"/>
            <a:ext cx="5438775" cy="3703955"/>
          </a:xfrm>
          <a:prstGeom prst="rect">
            <a:avLst/>
          </a:prstGeom>
        </p:spPr>
      </p:pic>
      <p:pic>
        <p:nvPicPr>
          <p:cNvPr id="4" name="图片 3" descr="0970c974e382239fdd219fb276ff2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355" y="2257425"/>
            <a:ext cx="6004560" cy="35547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学者主页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471359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dirty="0"/>
              <a:t>开发学者主页，展示</a:t>
            </a:r>
            <a:r>
              <a:rPr lang="en-US" altLang="zh-CN" dirty="0"/>
              <a:t>first name</a:t>
            </a:r>
            <a:r>
              <a:rPr lang="zh-CN" dirty="0"/>
              <a:t>、</a:t>
            </a:r>
            <a:r>
              <a:rPr lang="en-US" altLang="zh-CN" dirty="0"/>
              <a:t>last name</a:t>
            </a:r>
            <a:r>
              <a:rPr lang="zh-CN" dirty="0"/>
              <a:t>、</a:t>
            </a:r>
            <a:r>
              <a:rPr lang="en-US" altLang="zh-CN" dirty="0"/>
              <a:t>paper list</a:t>
            </a:r>
            <a:r>
              <a:rPr lang="zh-CN" dirty="0"/>
              <a:t>、</a:t>
            </a:r>
            <a:r>
              <a:rPr lang="en-US" altLang="zh-CN" dirty="0"/>
              <a:t>dblp_key</a:t>
            </a:r>
            <a:r>
              <a:rPr lang="zh-CN" altLang="en-US" dirty="0"/>
              <a:t>、</a:t>
            </a:r>
            <a:r>
              <a:rPr lang="en-US" altLang="zh-CN" dirty="0"/>
              <a:t>orcid</a:t>
            </a:r>
            <a:r>
              <a:rPr lang="zh-CN" altLang="en-US" dirty="0"/>
              <a:t>等信息；</a:t>
            </a:r>
          </a:p>
          <a:p>
            <a:pPr indent="457200"/>
            <a:r>
              <a:rPr lang="zh-CN" altLang="en-US" dirty="0"/>
              <a:t>提供跳转至</a:t>
            </a:r>
            <a:r>
              <a:rPr lang="en-US" altLang="zh-CN" dirty="0"/>
              <a:t>paper list</a:t>
            </a:r>
            <a:r>
              <a:rPr lang="zh-CN" altLang="en-US" dirty="0"/>
              <a:t>相应文献的链接，提供学者可视化的按钮。</a:t>
            </a:r>
            <a:endParaRPr lang="en-US" altLang="zh-CN" dirty="0"/>
          </a:p>
          <a:p>
            <a:pPr indent="457200"/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55140" y="2329180"/>
            <a:ext cx="9413875" cy="44646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文献主页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471359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dirty="0"/>
              <a:t>开发文献主页，展示作者名、摘要、发表日期、</a:t>
            </a:r>
            <a:r>
              <a:rPr lang="en-US" altLang="zh-CN" dirty="0"/>
              <a:t>doi</a:t>
            </a:r>
            <a:r>
              <a:rPr lang="zh-CN" altLang="en-US" dirty="0"/>
              <a:t>链接、</a:t>
            </a:r>
            <a:r>
              <a:rPr lang="en-US" altLang="zh-CN" dirty="0"/>
              <a:t>pdf</a:t>
            </a:r>
            <a:r>
              <a:rPr lang="zh-CN" altLang="en-US" dirty="0"/>
              <a:t>链接等信息；</a:t>
            </a:r>
          </a:p>
          <a:p>
            <a:pPr indent="457200"/>
            <a:r>
              <a:rPr lang="zh-CN" altLang="en-US" dirty="0"/>
              <a:t>提供文献可视化的按钮。</a:t>
            </a:r>
            <a:endParaRPr lang="en-US" altLang="zh-CN" dirty="0"/>
          </a:p>
          <a:p>
            <a:pPr indent="457200"/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53185" y="2291080"/>
            <a:ext cx="9166860" cy="4493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68135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个页面附加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Loading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3105" y="1399540"/>
            <a:ext cx="10582910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/>
              <a:t>在前端发出请求后显示加载动画，收到</a:t>
            </a:r>
            <a:r>
              <a:rPr lang="en-US" altLang="zh-CN" dirty="0"/>
              <a:t>response</a:t>
            </a:r>
            <a:r>
              <a:rPr lang="zh-CN" altLang="en-US" dirty="0"/>
              <a:t>后或出现错误后结束加载动画的显示。</a:t>
            </a:r>
            <a:endParaRPr lang="en-US" altLang="zh-CN" dirty="0"/>
          </a:p>
          <a:p>
            <a:pPr indent="457200"/>
            <a:r>
              <a:rPr lang="zh-CN" altLang="en-US" dirty="0"/>
              <a:t>为收藏页面、学者主页页面、文献主页页面、学者可视化页面、文献可视化页面添加加载动画。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2068830"/>
            <a:ext cx="8428355" cy="47409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跳转逻辑：个人收藏页面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dirty="0"/>
              <a:t>点击收藏的学者跳转至学者主页；</a:t>
            </a:r>
          </a:p>
          <a:p>
            <a:pPr indent="457200"/>
            <a:r>
              <a:rPr lang="zh-CN" dirty="0"/>
              <a:t>点击收藏的文献跳转至文献主页。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rcRect r="37085" b="35695"/>
          <a:stretch>
            <a:fillRect/>
          </a:stretch>
        </p:blipFill>
        <p:spPr>
          <a:xfrm>
            <a:off x="294640" y="2584450"/>
            <a:ext cx="6505575" cy="3226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32170" y="1794510"/>
            <a:ext cx="6074410" cy="266255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2150745" y="3863340"/>
            <a:ext cx="3716020" cy="7092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7"/>
            </p:custDataLst>
          </p:nvPr>
        </p:nvCxnSpPr>
        <p:spPr>
          <a:xfrm>
            <a:off x="5427345" y="5103495"/>
            <a:ext cx="1194435" cy="650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61150" y="4274185"/>
            <a:ext cx="5233670" cy="24422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799840" y="2393315"/>
            <a:ext cx="1198245" cy="20237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600">
                <a:solidFill>
                  <a:srgbClr val="2C608B"/>
                </a:solidFill>
                <a:effectLst/>
                <a:latin typeface="思源黑体 CN Normal" panose="020B0500000000000000" charset="-122"/>
                <a:ea typeface="思源黑体 CN Normal" panose="020B0500000000000000" charset="-122"/>
              </a:rPr>
              <a:t>目录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088607" y="2541078"/>
            <a:ext cx="2910103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  <a:endParaRPr lang="en-US" altLang="zh-CN" sz="2800" kern="0" dirty="0">
              <a:solidFill>
                <a:srgbClr val="2C608B"/>
              </a:solidFill>
              <a:latin typeface="思源黑体 CN Normal" panose="020B0500000000000000" charset="-122"/>
              <a:ea typeface="思源黑体 CN Normal" panose="020B0500000000000000" charset="-122"/>
              <a:cs typeface="方正清刻本悦宋简体" charset="-122"/>
              <a:sym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16022" y="2435777"/>
            <a:ext cx="708290" cy="708290"/>
          </a:xfrm>
          <a:prstGeom prst="ellips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64932" y="2537070"/>
            <a:ext cx="397769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思源黑体 CN ExtraLight" panose="020B0500000000000000" charset="-122"/>
                <a:ea typeface="思源黑体 CN ExtraLight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1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083527" y="3744732"/>
            <a:ext cx="2910103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6216022" y="3642988"/>
            <a:ext cx="713757" cy="713757"/>
          </a:xfrm>
          <a:prstGeom prst="ellips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6361757" y="3744732"/>
            <a:ext cx="397769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en-US" altLang="zh-CN" sz="2800" b="1" kern="0" dirty="0">
                <a:solidFill>
                  <a:srgbClr val="2C608B"/>
                </a:solidFill>
                <a:latin typeface="思源黑体 CN ExtraLight" panose="020B0500000000000000" charset="-122"/>
                <a:ea typeface="思源黑体 CN ExtraLight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2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跳转逻辑：学者主页页面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dirty="0"/>
              <a:t>点击</a:t>
            </a:r>
            <a:r>
              <a:rPr lang="en-US" altLang="zh-CN" dirty="0"/>
              <a:t>paper list</a:t>
            </a:r>
            <a:r>
              <a:rPr lang="zh-CN" altLang="en-US" dirty="0"/>
              <a:t>中的文章跳转至相应文献主页；</a:t>
            </a:r>
          </a:p>
          <a:p>
            <a:pPr indent="457200"/>
            <a:r>
              <a:rPr lang="zh-CN" altLang="en-US" dirty="0"/>
              <a:t>点击可视化按钮跳转至可视化页面。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38950" y="1931670"/>
            <a:ext cx="4998085" cy="2332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8900" y="2560320"/>
            <a:ext cx="6504305" cy="3084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838950" y="4354830"/>
            <a:ext cx="4998085" cy="245300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3029585" y="3867785"/>
            <a:ext cx="4128135" cy="11080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903730" y="5149215"/>
            <a:ext cx="5285740" cy="11442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/>
              <a:t>点击作者名跳转至作者主页；</a:t>
            </a:r>
          </a:p>
          <a:p>
            <a:pPr indent="457200"/>
            <a:r>
              <a:rPr lang="zh-CN" altLang="en-US" dirty="0"/>
              <a:t>点击可视化按钮跳转至文献可视化页面；</a:t>
            </a:r>
          </a:p>
          <a:p>
            <a:pPr indent="457200"/>
            <a:r>
              <a:rPr lang="zh-CN" altLang="en-US" dirty="0"/>
              <a:t>点击</a:t>
            </a:r>
            <a:r>
              <a:rPr lang="en-US" altLang="zh-CN" dirty="0"/>
              <a:t>doi</a:t>
            </a:r>
            <a:r>
              <a:rPr lang="zh-CN" altLang="en-US" dirty="0"/>
              <a:t>链接至</a:t>
            </a:r>
            <a:r>
              <a:rPr lang="en-US" altLang="zh-CN" dirty="0"/>
              <a:t>doi</a:t>
            </a:r>
            <a:r>
              <a:rPr lang="zh-CN" altLang="en-US" dirty="0"/>
              <a:t>源网页；</a:t>
            </a:r>
          </a:p>
          <a:p>
            <a:pPr indent="457200"/>
            <a:r>
              <a:rPr lang="zh-CN" altLang="en-US" dirty="0"/>
              <a:t>点击</a:t>
            </a:r>
            <a:r>
              <a:rPr lang="en-US" altLang="zh-CN" dirty="0"/>
              <a:t>pdf</a:t>
            </a:r>
            <a:r>
              <a:rPr lang="zh-CN" altLang="en-US" dirty="0"/>
              <a:t>下载跳转至文献</a:t>
            </a:r>
            <a:r>
              <a:rPr lang="en-US" altLang="zh-CN" dirty="0"/>
              <a:t>pdf</a:t>
            </a:r>
            <a:r>
              <a:rPr lang="zh-CN" altLang="en-US" dirty="0"/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69585" y="3010535"/>
            <a:ext cx="6622415" cy="28035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70180" y="2574290"/>
            <a:ext cx="5233670" cy="244221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1720215" y="4220210"/>
            <a:ext cx="4411980" cy="5988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"/>
          <p:cNvSpPr txBox="1"/>
          <p:nvPr>
            <p:custDataLst>
              <p:tags r:id="rId6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跳转逻辑：文献主页页面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54345" y="323215"/>
            <a:ext cx="6085840" cy="246697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1578610" y="2490470"/>
            <a:ext cx="4402455" cy="873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103880" y="5016500"/>
            <a:ext cx="3607435" cy="176911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2338070" y="4467860"/>
            <a:ext cx="1748790" cy="672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7465" y="5264785"/>
            <a:ext cx="2972435" cy="143510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H="1">
            <a:off x="763905" y="4733290"/>
            <a:ext cx="572135" cy="8051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68135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报错逻辑：收藏页面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3105" y="1399540"/>
            <a:ext cx="10582910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/>
              <a:t>当网络无法连接时，报错</a:t>
            </a:r>
            <a:r>
              <a:rPr lang="en-US" altLang="zh-CN" dirty="0"/>
              <a:t>“</a:t>
            </a:r>
            <a:r>
              <a:rPr lang="zh-CN" altLang="en-US" dirty="0"/>
              <a:t>收藏失败，请检查网络连接！</a:t>
            </a:r>
            <a:r>
              <a:rPr lang="en-US" altLang="zh-CN" dirty="0"/>
              <a:t>”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91970" y="2210435"/>
            <a:ext cx="9130665" cy="44392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746823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报错逻辑：学者主页、文献主页、学者可视化、文献可视化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3105" y="1399540"/>
            <a:ext cx="10582910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/>
              <a:t>当网络无法连接时，报错</a:t>
            </a:r>
            <a:r>
              <a:rPr lang="en-US" altLang="zh-CN" dirty="0"/>
              <a:t>“</a:t>
            </a:r>
            <a:r>
              <a:rPr lang="zh-CN" altLang="en-US" dirty="0"/>
              <a:t>请求失败，请检查网络连接！</a:t>
            </a:r>
            <a:r>
              <a:rPr lang="en-US" altLang="zh-CN" dirty="0"/>
              <a:t>”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3105" y="1821180"/>
            <a:ext cx="5048250" cy="2454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13105" y="4275455"/>
            <a:ext cx="5062855" cy="24904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761355" y="1821180"/>
            <a:ext cx="5041265" cy="2454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761355" y="4275455"/>
            <a:ext cx="5073015" cy="24898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68135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导航栏：权限逻辑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3105" y="1399540"/>
            <a:ext cx="10582910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/>
              <a:t>当</a:t>
            </a:r>
            <a:r>
              <a:rPr lang="zh-CN" dirty="0"/>
              <a:t>登录用户为普通用户时，侧边导航栏展示首页、搜索、收藏三个功能；</a:t>
            </a:r>
          </a:p>
          <a:p>
            <a:pPr indent="457200"/>
            <a:r>
              <a:rPr lang="zh-CN" dirty="0"/>
              <a:t>当登录用户为管理员时，侧边导航栏额外展示权限管理功能，进行管理员的管理操作；</a:t>
            </a:r>
          </a:p>
          <a:p>
            <a:pPr indent="457200"/>
            <a:r>
              <a:rPr lang="zh-CN" dirty="0"/>
              <a:t>若用户未登录，则无法显示收藏功能。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27660" y="3106420"/>
            <a:ext cx="3808095" cy="2414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44645" y="3106420"/>
            <a:ext cx="3787140" cy="24142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940675" y="3106420"/>
            <a:ext cx="3788410" cy="2414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10093" y="2595840"/>
            <a:ext cx="6171177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5328920" y="1718310"/>
            <a:ext cx="15354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4400" kern="0" dirty="0">
                <a:solidFill>
                  <a:srgbClr val="BBD6EA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TWO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Part.02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可视化数据分析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2332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4" y="218244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遍历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所有作者信息，查找发表文献记录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5351" y="280632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"/>
          <p:cNvSpPr txBox="1"/>
          <p:nvPr>
            <p:custDataLst>
              <p:tags r:id="rId6"/>
            </p:custDataLst>
          </p:nvPr>
        </p:nvSpPr>
        <p:spPr>
          <a:xfrm>
            <a:off x="1312844" y="2755493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按照年份区间划分，统计数量和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paper id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95351" y="348102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"/>
          <p:cNvSpPr txBox="1"/>
          <p:nvPr>
            <p:custDataLst>
              <p:tags r:id="rId7"/>
            </p:custDataLst>
          </p:nvPr>
        </p:nvSpPr>
        <p:spPr>
          <a:xfrm>
            <a:off x="1312844" y="343019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visualize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表中更新或插入可视化数据</a:t>
            </a:r>
          </a:p>
        </p:txBody>
      </p:sp>
      <p:sp>
        <p:nvSpPr>
          <p:cNvPr id="33" name="矩形 32"/>
          <p:cNvSpPr/>
          <p:nvPr/>
        </p:nvSpPr>
        <p:spPr>
          <a:xfrm>
            <a:off x="895351" y="405733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"/>
          <p:cNvSpPr txBox="1"/>
          <p:nvPr>
            <p:custDataLst>
              <p:tags r:id="rId8"/>
            </p:custDataLst>
          </p:nvPr>
        </p:nvSpPr>
        <p:spPr>
          <a:xfrm>
            <a:off x="1312844" y="400650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动态调整年份区间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4809" y="334196"/>
            <a:ext cx="4700102" cy="618960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95351" y="4730041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"/>
          <p:cNvSpPr txBox="1"/>
          <p:nvPr>
            <p:custDataLst>
              <p:tags r:id="rId9"/>
            </p:custDataLst>
          </p:nvPr>
        </p:nvSpPr>
        <p:spPr>
          <a:xfrm>
            <a:off x="1312844" y="4679211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优化查询方式，提高执行效率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文献可视化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2332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95351" y="280632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"/>
          <p:cNvSpPr txBox="1"/>
          <p:nvPr>
            <p:custDataLst>
              <p:tags r:id="rId5"/>
            </p:custDataLst>
          </p:nvPr>
        </p:nvSpPr>
        <p:spPr>
          <a:xfrm>
            <a:off x="1312844" y="2755493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查找论文作者发表论文数量数据</a:t>
            </a:r>
          </a:p>
        </p:txBody>
      </p:sp>
      <p:sp>
        <p:nvSpPr>
          <p:cNvPr id="31" name="矩形 30"/>
          <p:cNvSpPr/>
          <p:nvPr/>
        </p:nvSpPr>
        <p:spPr>
          <a:xfrm>
            <a:off x="895351" y="348102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"/>
          <p:cNvSpPr txBox="1"/>
          <p:nvPr>
            <p:custDataLst>
              <p:tags r:id="rId6"/>
            </p:custDataLst>
          </p:nvPr>
        </p:nvSpPr>
        <p:spPr>
          <a:xfrm>
            <a:off x="1312844" y="3430198"/>
            <a:ext cx="4425950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按照年份划分，得到年份区间上发表论文数量数据</a:t>
            </a:r>
          </a:p>
        </p:txBody>
      </p:sp>
      <p:sp>
        <p:nvSpPr>
          <p:cNvPr id="33" name="矩形 32"/>
          <p:cNvSpPr/>
          <p:nvPr/>
        </p:nvSpPr>
        <p:spPr>
          <a:xfrm>
            <a:off x="875769" y="437983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"/>
          <p:cNvSpPr txBox="1"/>
          <p:nvPr>
            <p:custDataLst>
              <p:tags r:id="rId7"/>
            </p:custDataLst>
          </p:nvPr>
        </p:nvSpPr>
        <p:spPr>
          <a:xfrm>
            <a:off x="1293262" y="432900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调整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格式结构，便于前端处理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1273" y="608228"/>
            <a:ext cx="5600283" cy="5745600"/>
          </a:xfrm>
          <a:prstGeom prst="rect">
            <a:avLst/>
          </a:prstGeom>
        </p:spPr>
      </p:pic>
      <p:sp>
        <p:nvSpPr>
          <p:cNvPr id="16" name="文本框"/>
          <p:cNvSpPr txBox="1"/>
          <p:nvPr>
            <p:custDataLst>
              <p:tags r:id="rId8"/>
            </p:custDataLst>
          </p:nvPr>
        </p:nvSpPr>
        <p:spPr>
          <a:xfrm>
            <a:off x="1312844" y="2197837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paper_id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获取作者信息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作者可视化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2332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4" y="218244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author_id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获取作者信息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7987" y="1136693"/>
            <a:ext cx="6119765" cy="458461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95351" y="280632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"/>
          <p:cNvSpPr txBox="1"/>
          <p:nvPr>
            <p:custDataLst>
              <p:tags r:id="rId6"/>
            </p:custDataLst>
          </p:nvPr>
        </p:nvSpPr>
        <p:spPr>
          <a:xfrm>
            <a:off x="1312844" y="2755493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查找作者发表论文数量数据</a:t>
            </a:r>
          </a:p>
        </p:txBody>
      </p:sp>
      <p:sp>
        <p:nvSpPr>
          <p:cNvPr id="21" name="矩形 20"/>
          <p:cNvSpPr/>
          <p:nvPr/>
        </p:nvSpPr>
        <p:spPr>
          <a:xfrm>
            <a:off x="895351" y="348102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"/>
          <p:cNvSpPr txBox="1"/>
          <p:nvPr>
            <p:custDataLst>
              <p:tags r:id="rId7"/>
            </p:custDataLst>
          </p:nvPr>
        </p:nvSpPr>
        <p:spPr>
          <a:xfrm>
            <a:off x="1312844" y="3430198"/>
            <a:ext cx="4425950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按照年份划分，得到年份区间上发表论文数量数据</a:t>
            </a:r>
          </a:p>
        </p:txBody>
      </p:sp>
      <p:sp>
        <p:nvSpPr>
          <p:cNvPr id="23" name="矩形 22"/>
          <p:cNvSpPr/>
          <p:nvPr/>
        </p:nvSpPr>
        <p:spPr>
          <a:xfrm>
            <a:off x="875769" y="437983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"/>
          <p:cNvSpPr txBox="1"/>
          <p:nvPr>
            <p:custDataLst>
              <p:tags r:id="rId8"/>
            </p:custDataLst>
          </p:nvPr>
        </p:nvSpPr>
        <p:spPr>
          <a:xfrm>
            <a:off x="1293262" y="432900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调整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格式结构，便于前端处理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修改接口及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修复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2332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3" y="2182448"/>
            <a:ext cx="998380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修改展示文献详细信息接口，更改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authors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格式和内容，便于前端处理</a:t>
            </a:r>
          </a:p>
        </p:txBody>
      </p:sp>
      <p:sp>
        <p:nvSpPr>
          <p:cNvPr id="19" name="矩形 18"/>
          <p:cNvSpPr/>
          <p:nvPr/>
        </p:nvSpPr>
        <p:spPr>
          <a:xfrm>
            <a:off x="895351" y="280632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"/>
          <p:cNvSpPr txBox="1"/>
          <p:nvPr>
            <p:custDataLst>
              <p:tags r:id="rId6"/>
            </p:custDataLst>
          </p:nvPr>
        </p:nvSpPr>
        <p:spPr>
          <a:xfrm>
            <a:off x="1312844" y="2755493"/>
            <a:ext cx="1056813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修改展示用户收藏接口，添加错误处理部分，保证程序正常运行</a:t>
            </a:r>
          </a:p>
        </p:txBody>
      </p:sp>
      <p:sp>
        <p:nvSpPr>
          <p:cNvPr id="21" name="矩形 20"/>
          <p:cNvSpPr/>
          <p:nvPr/>
        </p:nvSpPr>
        <p:spPr>
          <a:xfrm>
            <a:off x="895351" y="348102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"/>
          <p:cNvSpPr txBox="1"/>
          <p:nvPr>
            <p:custDataLst>
              <p:tags r:id="rId7"/>
            </p:custDataLst>
          </p:nvPr>
        </p:nvSpPr>
        <p:spPr>
          <a:xfrm>
            <a:off x="1312843" y="3430198"/>
            <a:ext cx="1038152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修改作者详细信息接口，添加作者发表文献详细信息、数量信息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项目进度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2E2EAD-2205-4682-A534-7A66A4DBE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7117"/>
            <a:ext cx="12192000" cy="555088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搜索功能优化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2332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4" y="2182448"/>
            <a:ext cx="442595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可以搜索作者或文献</a:t>
            </a:r>
          </a:p>
        </p:txBody>
      </p:sp>
      <p:sp>
        <p:nvSpPr>
          <p:cNvPr id="19" name="矩形 18"/>
          <p:cNvSpPr/>
          <p:nvPr/>
        </p:nvSpPr>
        <p:spPr>
          <a:xfrm>
            <a:off x="895351" y="280632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"/>
          <p:cNvSpPr txBox="1"/>
          <p:nvPr>
            <p:custDataLst>
              <p:tags r:id="rId6"/>
            </p:custDataLst>
          </p:nvPr>
        </p:nvSpPr>
        <p:spPr>
          <a:xfrm>
            <a:off x="1312844" y="2755493"/>
            <a:ext cx="442595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可以根据作者找到作者发表的文献</a:t>
            </a:r>
          </a:p>
        </p:txBody>
      </p:sp>
      <p:sp>
        <p:nvSpPr>
          <p:cNvPr id="21" name="矩形 20"/>
          <p:cNvSpPr/>
          <p:nvPr/>
        </p:nvSpPr>
        <p:spPr>
          <a:xfrm>
            <a:off x="895351" y="348102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"/>
          <p:cNvSpPr txBox="1"/>
          <p:nvPr>
            <p:custDataLst>
              <p:tags r:id="rId7"/>
            </p:custDataLst>
          </p:nvPr>
        </p:nvSpPr>
        <p:spPr>
          <a:xfrm>
            <a:off x="1312844" y="3430198"/>
            <a:ext cx="4425950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自动判断搜索的是作者还是文献，并向前端返回相应的结果</a:t>
            </a:r>
          </a:p>
        </p:txBody>
      </p:sp>
      <p:sp>
        <p:nvSpPr>
          <p:cNvPr id="23" name="矩形 22"/>
          <p:cNvSpPr/>
          <p:nvPr/>
        </p:nvSpPr>
        <p:spPr>
          <a:xfrm>
            <a:off x="895350" y="4988560"/>
            <a:ext cx="252095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"/>
          <p:cNvSpPr txBox="1"/>
          <p:nvPr>
            <p:custDataLst>
              <p:tags r:id="rId8"/>
            </p:custDataLst>
          </p:nvPr>
        </p:nvSpPr>
        <p:spPr>
          <a:xfrm>
            <a:off x="1312312" y="4981153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调整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格式结构，便于前端处理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690870" y="974725"/>
            <a:ext cx="6037580" cy="531114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875666" y="407538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12545" y="40709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搜索可视化函数写在搜索函数中，每次搜索进行记录，避免了可视化时候需要进行二次搜索。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搜索结果可视化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2332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4" y="2182448"/>
            <a:ext cx="4425950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统计搜索结果中的各个文献发布日期和数量</a:t>
            </a:r>
          </a:p>
        </p:txBody>
      </p:sp>
      <p:sp>
        <p:nvSpPr>
          <p:cNvPr id="19" name="矩形 18"/>
          <p:cNvSpPr/>
          <p:nvPr/>
        </p:nvSpPr>
        <p:spPr>
          <a:xfrm>
            <a:off x="895351" y="280632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"/>
          <p:cNvSpPr txBox="1"/>
          <p:nvPr>
            <p:custDataLst>
              <p:tags r:id="rId6"/>
            </p:custDataLst>
          </p:nvPr>
        </p:nvSpPr>
        <p:spPr>
          <a:xfrm>
            <a:off x="1312844" y="2755493"/>
            <a:ext cx="4425950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根据搜索到的文献数量和作者数量进行用户搜索的类型判断</a:t>
            </a:r>
          </a:p>
        </p:txBody>
      </p:sp>
      <p:sp>
        <p:nvSpPr>
          <p:cNvPr id="21" name="矩形 20"/>
          <p:cNvSpPr/>
          <p:nvPr/>
        </p:nvSpPr>
        <p:spPr>
          <a:xfrm>
            <a:off x="895351" y="348102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75769" y="437983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"/>
          <p:cNvSpPr txBox="1"/>
          <p:nvPr>
            <p:custDataLst>
              <p:tags r:id="rId7"/>
            </p:custDataLst>
          </p:nvPr>
        </p:nvSpPr>
        <p:spPr>
          <a:xfrm>
            <a:off x="1293262" y="432900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调整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格式结构，便于前端处理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749415" y="128905"/>
            <a:ext cx="4526280" cy="6445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4620" y="34810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根据用户搜索的类型（作者/文献），向前端返回相应的数据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32915" y="2292350"/>
            <a:ext cx="8728710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rgbClr val="2C608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感谢老师指导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332802" y="4904325"/>
            <a:ext cx="3526395" cy="336550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189779" y="4904325"/>
            <a:ext cx="3812439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张雲赫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刘骜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文彦哲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| </a:t>
            </a:r>
            <a:r>
              <a:rPr lang="zh-CN" altLang="en-US" sz="160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</a:rPr>
              <a:t>杨致远</a:t>
            </a:r>
            <a:endParaRPr lang="zh-CN" altLang="en-US" sz="1600" dirty="0">
              <a:solidFill>
                <a:srgbClr val="2C608B"/>
              </a:solidFill>
              <a:latin typeface="思源黑体 CN Normal" panose="020B0500000000000000" charset="-122"/>
              <a:ea typeface="思源黑体 CN Normal" panose="020B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项目进度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5D0178-D23B-4F27-9C61-A93C47AE6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3080"/>
            <a:ext cx="12192000" cy="57741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项目进度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EFC4D4-E014-4398-83C5-64C720693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5643"/>
            <a:ext cx="12192000" cy="57475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709670" y="2618105"/>
            <a:ext cx="4772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5327650" y="1718310"/>
            <a:ext cx="15354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4400" kern="0" dirty="0">
                <a:solidFill>
                  <a:srgbClr val="BBD6EA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ONE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Part.01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导航栏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新增</a:t>
            </a:r>
            <a:r>
              <a:rPr lang="en-US" altLang="zh-CN" dirty="0"/>
              <a:t>sidebar</a:t>
            </a:r>
            <a:r>
              <a:rPr lang="zh-CN" altLang="en-US" dirty="0"/>
              <a:t>组件，点击对应的按钮可以跳转到相应的界面，点击展开可以显示详情，点击隐藏可以隐藏详情。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244080" y="2474595"/>
            <a:ext cx="3275965" cy="2968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04950" y="2471420"/>
            <a:ext cx="3190875" cy="2971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收藏结果展示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点击用户收藏按钮后，向后端发送</a:t>
            </a:r>
            <a:r>
              <a:rPr lang="en-US" altLang="zh-CN" dirty="0"/>
              <a:t>get</a:t>
            </a:r>
            <a:r>
              <a:rPr lang="zh-CN" altLang="en-US" dirty="0"/>
              <a:t>请求，参数为</a:t>
            </a:r>
            <a:r>
              <a:rPr lang="en-US" altLang="zh-CN" dirty="0"/>
              <a:t>user_id</a:t>
            </a:r>
            <a:r>
              <a:rPr lang="zh-CN" altLang="en-US" dirty="0"/>
              <a:t>，返回用户收藏的作者和文献。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69390" y="2329180"/>
            <a:ext cx="7524750" cy="36480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搜索结果展示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点击搜索按钮后，将后端返回的文献打印在屏幕上，点击标题可以跳转到对应的主页。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03960" y="2257425"/>
            <a:ext cx="9182100" cy="2400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WViNjY0ZGM2Y2ViYWJhMDZlMjY2OTUxNzdmYm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973</Words>
  <Application>Microsoft Office PowerPoint</Application>
  <PresentationFormat>宽屏</PresentationFormat>
  <Paragraphs>121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等线</vt:lpstr>
      <vt:lpstr>等线 Light</vt:lpstr>
      <vt:lpstr>华文中宋</vt:lpstr>
      <vt:lpstr>思源黑体 CN ExtraLight</vt:lpstr>
      <vt:lpstr>思源黑体 CN Normal</vt:lpstr>
      <vt:lpstr>宋体</vt:lpstr>
      <vt:lpstr>微软雅黑</vt:lpstr>
      <vt:lpstr>Arial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雲赫</dc:creator>
  <cp:lastModifiedBy>张 雲赫</cp:lastModifiedBy>
  <cp:revision>97</cp:revision>
  <dcterms:created xsi:type="dcterms:W3CDTF">2023-10-09T07:09:00Z</dcterms:created>
  <dcterms:modified xsi:type="dcterms:W3CDTF">2023-11-07T01:54:04Z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975EE2A8D19A488B89D5D70911DFAB89_13</vt:lpwstr>
  </property>
  <property fmtid="{D5CDD505-2E9C-101B-9397-08002B2CF9AE}" pid="3" name="KSOProductBuildVer">
    <vt:lpwstr>2052-12.1.0.15712</vt:lpwstr>
  </property>
</Properties>
</file>